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5" roundtripDataSignature="AMtx7mgZu9wCaWrMZQDH8q3iWWDC9hqP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8742b572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8742b572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8742b572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58742b57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Рейтинг, монетки, геометки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8742b572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58742b572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742b572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58742b572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Добавляем связи и взаимодействия!</a:t>
            </a:r>
            <a:endParaRPr sz="1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8742b572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58742b572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8742b572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8742b57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На основе исследования по Гатчине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подростки сами по себе</a:t>
            </a:r>
            <a:br>
              <a:rPr lang="en-US"/>
            </a:br>
            <a:r>
              <a:rPr lang="en-US"/>
              <a:t>администрация не знает потребности жителей</a:t>
            </a:r>
            <a:br>
              <a:rPr lang="en-US"/>
            </a:br>
            <a:r>
              <a:rPr lang="en-US"/>
              <a:t>администрация готова сотрудничать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Проблема, обозначенная для Гатчины - частный случай общей для Российских городов проблемы</a:t>
            </a:r>
            <a:endParaRPr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...знать больше о потребностях друг друга?...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742b57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742b57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***участники групп в Вк, посвященных Гатчине?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742b572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742b572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OOlf8SnAEo73zy0GNr-F-WfgcAFL5DSk/view" TargetMode="Externa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US" sz="36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Группа сообщество</a:t>
            </a:r>
            <a:endParaRPr b="1" sz="36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US" sz="3000">
                <a:latin typeface="Comfortaa"/>
                <a:ea typeface="Comfortaa"/>
                <a:cs typeface="Comfortaa"/>
                <a:sym typeface="Comfortaa"/>
              </a:rPr>
              <a:t>Команда </a:t>
            </a:r>
            <a:r>
              <a:rPr b="1" lang="en-US" sz="3000">
                <a:latin typeface="Comfortaa"/>
                <a:ea typeface="Comfortaa"/>
                <a:cs typeface="Comfortaa"/>
                <a:sym typeface="Comfortaa"/>
              </a:rPr>
              <a:t>Экзо.Панда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1148100" y="2880050"/>
            <a:ext cx="7118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#hackGatchina 25-26 мая 2019 года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742b5722_1_1"/>
          <p:cNvSpPr txBox="1"/>
          <p:nvPr/>
        </p:nvSpPr>
        <p:spPr>
          <a:xfrm>
            <a:off x="143375" y="125450"/>
            <a:ext cx="4516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Видео 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/>
        </p:nvSpPr>
        <p:spPr>
          <a:xfrm>
            <a:off x="311690" y="1244150"/>
            <a:ext cx="3083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Вовлечение через геймификацию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5491488" y="2570982"/>
            <a:ext cx="3083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Получение реальной выгоды от </a:t>
            </a:r>
            <a:r>
              <a:rPr lang="en-US"/>
              <a:t>использования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(монетки)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677135" y="1658500"/>
            <a:ext cx="3083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Пуш уведомления от Администрации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"/>
          <p:cNvSpPr txBox="1"/>
          <p:nvPr/>
        </p:nvSpPr>
        <p:spPr>
          <a:xfrm>
            <a:off x="5595025" y="3307205"/>
            <a:ext cx="3083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Элементы дополненной реальности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1024685" y="2309970"/>
            <a:ext cx="3083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Проведение мероприятий силами горожан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1258835" y="3000593"/>
            <a:ext cx="308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Интеграция с госуслугами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677195" y="3475825"/>
            <a:ext cx="3083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Инструмент для сбора мнения горожан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500645" y="4227710"/>
            <a:ext cx="3083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Парсинг постов из групп Вконтакте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"/>
          <p:cNvSpPr txBox="1"/>
          <p:nvPr/>
        </p:nvSpPr>
        <p:spPr>
          <a:xfrm>
            <a:off x="4875643" y="3997830"/>
            <a:ext cx="3083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Парсинг новостей с сайта Администрации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4799368" y="1654108"/>
            <a:ext cx="30837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Фильтрация ненормативной </a:t>
            </a:r>
            <a:r>
              <a:rPr lang="en-US"/>
              <a:t>лексики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нормализация справочников и т.д.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5748600" y="1243928"/>
            <a:ext cx="3083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Элементы социальных сетей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Функицонал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58742b5722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58742b5722_0_59"/>
          <p:cNvSpPr/>
          <p:nvPr/>
        </p:nvSpPr>
        <p:spPr>
          <a:xfrm>
            <a:off x="4334325" y="2307925"/>
            <a:ext cx="95700" cy="10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58742b5722_0_59"/>
          <p:cNvSpPr/>
          <p:nvPr/>
        </p:nvSpPr>
        <p:spPr>
          <a:xfrm>
            <a:off x="382950" y="2079575"/>
            <a:ext cx="8378100" cy="834900"/>
          </a:xfrm>
          <a:prstGeom prst="roundRect">
            <a:avLst>
              <a:gd fmla="val 10149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7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ПИК                                                            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14:25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ОБЩЕСТВЕННЫЕ СЛУШАНИЯ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58742b5722_0_59"/>
          <p:cNvSpPr/>
          <p:nvPr/>
        </p:nvSpPr>
        <p:spPr>
          <a:xfrm>
            <a:off x="525750" y="2173213"/>
            <a:ext cx="582984" cy="647622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58742b5722_0_59"/>
          <p:cNvSpPr/>
          <p:nvPr/>
        </p:nvSpPr>
        <p:spPr>
          <a:xfrm>
            <a:off x="382950" y="3037125"/>
            <a:ext cx="8378100" cy="834900"/>
          </a:xfrm>
          <a:prstGeom prst="roundRect">
            <a:avLst>
              <a:gd fmla="val 10149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7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ПИК                                                             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08:27 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Открыт прием заявок в археологический экокампус ЛО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58742b5722_0_59"/>
          <p:cNvSpPr/>
          <p:nvPr/>
        </p:nvSpPr>
        <p:spPr>
          <a:xfrm>
            <a:off x="525750" y="3130763"/>
            <a:ext cx="582984" cy="647622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58742b5722_0_59"/>
          <p:cNvSpPr/>
          <p:nvPr/>
        </p:nvSpPr>
        <p:spPr>
          <a:xfrm>
            <a:off x="382950" y="183475"/>
            <a:ext cx="8378100" cy="834900"/>
          </a:xfrm>
          <a:prstGeom prst="roundRect">
            <a:avLst>
              <a:gd fmla="val 10149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7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ПИК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      22:30                                                        Плановое отключение горячего водоснабжения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58742b5722_0_59"/>
          <p:cNvSpPr/>
          <p:nvPr/>
        </p:nvSpPr>
        <p:spPr>
          <a:xfrm>
            <a:off x="525750" y="277113"/>
            <a:ext cx="582984" cy="647622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58742b5722_0_59"/>
          <p:cNvSpPr/>
          <p:nvPr/>
        </p:nvSpPr>
        <p:spPr>
          <a:xfrm>
            <a:off x="382950" y="1122013"/>
            <a:ext cx="8378100" cy="834900"/>
          </a:xfrm>
          <a:prstGeom prst="roundRect">
            <a:avLst>
              <a:gd fmla="val 10149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7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ПИК                                                             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11:16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Субботник в яблоневом саду “Сиверской”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58742b5722_0_59"/>
          <p:cNvSpPr/>
          <p:nvPr/>
        </p:nvSpPr>
        <p:spPr>
          <a:xfrm>
            <a:off x="525750" y="1215651"/>
            <a:ext cx="582984" cy="647622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58742b5722_0_59"/>
          <p:cNvSpPr/>
          <p:nvPr/>
        </p:nvSpPr>
        <p:spPr>
          <a:xfrm>
            <a:off x="382950" y="3994675"/>
            <a:ext cx="8378100" cy="834900"/>
          </a:xfrm>
          <a:prstGeom prst="roundRect">
            <a:avLst>
              <a:gd fmla="val 10149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997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ПИК                                                           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12:20 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 апр Квест и фотокросс “Паzzл”. Начало в 11:30. Ждем Вас!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58742b5722_0_59"/>
          <p:cNvSpPr/>
          <p:nvPr/>
        </p:nvSpPr>
        <p:spPr>
          <a:xfrm>
            <a:off x="525750" y="4088313"/>
            <a:ext cx="582984" cy="647622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850" y="1393575"/>
            <a:ext cx="18764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1625" y="1206788"/>
            <a:ext cx="1772000" cy="27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486550" y="4126975"/>
            <a:ext cx="23286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“пассивный горожанин”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6225725" y="4126975"/>
            <a:ext cx="23286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“активный горожанин”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2919425" y="1933850"/>
            <a:ext cx="3153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ГЕЙМИФИКАЦИЯ</a:t>
            </a:r>
            <a:endParaRPr b="1" i="0" sz="2400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26"/>
          <p:cNvCxnSpPr/>
          <p:nvPr/>
        </p:nvCxnSpPr>
        <p:spPr>
          <a:xfrm flipH="1" rot="10800000">
            <a:off x="3181800" y="2567400"/>
            <a:ext cx="27804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3" name="Google Shape;213;p26"/>
          <p:cNvSpPr txBox="1"/>
          <p:nvPr/>
        </p:nvSpPr>
        <p:spPr>
          <a:xfrm>
            <a:off x="3407700" y="1108900"/>
            <a:ext cx="25545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-US" sz="1800"/>
              <a:t>Рейтинг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-US" sz="1800"/>
              <a:t>Монеты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58742b5722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58742b5722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6650" y="354050"/>
            <a:ext cx="3441051" cy="20700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20" name="Google Shape;220;g58742b5722_0_35"/>
          <p:cNvSpPr txBox="1"/>
          <p:nvPr/>
        </p:nvSpPr>
        <p:spPr>
          <a:xfrm>
            <a:off x="4865275" y="564750"/>
            <a:ext cx="2623800" cy="36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Объект: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клумба</a:t>
            </a:r>
            <a:endParaRPr b="1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g58742b5722_0_35"/>
          <p:cNvSpPr txBox="1"/>
          <p:nvPr/>
        </p:nvSpPr>
        <p:spPr>
          <a:xfrm>
            <a:off x="4865275" y="1016525"/>
            <a:ext cx="2658600" cy="123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Эти цветы высадила пользователь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Людмила Викторовна</a:t>
            </a:r>
            <a:r>
              <a:rPr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на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мероприятии “субботник” </a:t>
            </a:r>
            <a:r>
              <a:rPr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15.05 2019</a:t>
            </a:r>
            <a:endParaRPr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2" name="Google Shape;222;g58742b5722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1650" y="31511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58742b5722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58742b5722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275" y="286725"/>
            <a:ext cx="2389275" cy="1086026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29" name="Google Shape;229;g58742b5722_0_43"/>
          <p:cNvSpPr txBox="1"/>
          <p:nvPr/>
        </p:nvSpPr>
        <p:spPr>
          <a:xfrm>
            <a:off x="6642275" y="376775"/>
            <a:ext cx="2133000" cy="86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завтра 16:00</a:t>
            </a:r>
            <a:br>
              <a:rPr i="0" lang="en-US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0" lang="en-US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Открытая лекция </a:t>
            </a:r>
            <a:br>
              <a:rPr b="1" i="1" lang="en-US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0" lang="en-US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Тема: фармакология</a:t>
            </a:r>
            <a:br>
              <a:rPr i="0" lang="en-US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0" lang="en-US" sz="1200" u="none" cap="none" strike="noStrike">
                <a:solidFill>
                  <a:srgbClr val="000000"/>
                </a:solidFill>
                <a:highlight>
                  <a:srgbClr val="93C47D"/>
                </a:highlight>
                <a:latin typeface="Comfortaa"/>
                <a:ea typeface="Comfortaa"/>
                <a:cs typeface="Comfortaa"/>
                <a:sym typeface="Comfortaa"/>
              </a:rPr>
              <a:t>подробнее &gt;&gt;&gt;</a:t>
            </a:r>
            <a:endParaRPr i="0" sz="1200" u="none" cap="none" strike="noStrike">
              <a:solidFill>
                <a:srgbClr val="000000"/>
              </a:solidFill>
              <a:highlight>
                <a:srgbClr val="93C47D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0" name="Google Shape;230;g58742b5722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6700" y="562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58742b5722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000" y="286725"/>
            <a:ext cx="2389275" cy="1086026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32" name="Google Shape;232;g58742b5722_0_43"/>
          <p:cNvSpPr txBox="1"/>
          <p:nvPr/>
        </p:nvSpPr>
        <p:spPr>
          <a:xfrm>
            <a:off x="362300" y="396850"/>
            <a:ext cx="2133000" cy="86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сейчас</a:t>
            </a:r>
            <a:br>
              <a:rPr i="0" lang="en-US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0" lang="en-US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Хакатон</a:t>
            </a:r>
            <a:br>
              <a:rPr i="0" lang="en-US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i="0" sz="12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000000"/>
                </a:solidFill>
                <a:highlight>
                  <a:srgbClr val="93C47D"/>
                </a:highlight>
                <a:latin typeface="Comfortaa"/>
                <a:ea typeface="Comfortaa"/>
                <a:cs typeface="Comfortaa"/>
                <a:sym typeface="Comfortaa"/>
              </a:rPr>
              <a:t>присоединиться? &gt;&gt;&gt;</a:t>
            </a:r>
            <a:endParaRPr i="0" sz="1200" u="none" cap="none" strike="noStrike">
              <a:solidFill>
                <a:srgbClr val="000000"/>
              </a:solidFill>
              <a:highlight>
                <a:srgbClr val="93C47D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3" name="Google Shape;233;g58742b5722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7275" y="15398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"/>
          <p:cNvSpPr txBox="1"/>
          <p:nvPr>
            <p:ph idx="1" type="subTitle"/>
          </p:nvPr>
        </p:nvSpPr>
        <p:spPr>
          <a:xfrm>
            <a:off x="436795" y="42158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Как решаем проблемы?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/>
              <a:t>1. Повышаем качество коммуникации между Администрацией и горожанами путём вовлечения в активный диалог на базе мобильного приложения.</a:t>
            </a:r>
            <a:br>
              <a:rPr lang="en-US" sz="1800"/>
            </a:b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/>
              <a:t>2.  Предоставление горожанам инструмента для улучшения города и получения быстрой и наглядной обратной связи.</a:t>
            </a:r>
            <a:br>
              <a:rPr lang="en-US" sz="1800"/>
            </a:b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/>
              <a:t>3. Инструмент для конструктивной и творческой самореализации подростков.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653653" y="881168"/>
            <a:ext cx="480350" cy="88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3550" y="3256475"/>
            <a:ext cx="594107" cy="8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8825" y="1720993"/>
            <a:ext cx="480350" cy="88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7500" y="497193"/>
            <a:ext cx="480350" cy="88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1400" y="2281000"/>
            <a:ext cx="384850" cy="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0475" y="947209"/>
            <a:ext cx="418275" cy="7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738400" y="2609625"/>
            <a:ext cx="480351" cy="8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9225" y="397387"/>
            <a:ext cx="727575" cy="1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4650" y="564182"/>
            <a:ext cx="773412" cy="115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00" y="696088"/>
            <a:ext cx="685225" cy="102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7575" y="3515775"/>
            <a:ext cx="1455925" cy="14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53975" y="1809338"/>
            <a:ext cx="384838" cy="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375" y="2609641"/>
            <a:ext cx="594100" cy="88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025" y="1128000"/>
            <a:ext cx="727575" cy="1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569227" y="2571750"/>
            <a:ext cx="727573" cy="1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296800" y="1385819"/>
            <a:ext cx="594100" cy="88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775" y="3030575"/>
            <a:ext cx="384850" cy="71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1"/>
          <p:cNvCxnSpPr>
            <a:endCxn id="256" idx="1"/>
          </p:cNvCxnSpPr>
          <p:nvPr/>
        </p:nvCxnSpPr>
        <p:spPr>
          <a:xfrm>
            <a:off x="1133725" y="1345725"/>
            <a:ext cx="591300" cy="3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21"/>
          <p:cNvCxnSpPr>
            <a:endCxn id="253" idx="1"/>
          </p:cNvCxnSpPr>
          <p:nvPr/>
        </p:nvCxnSpPr>
        <p:spPr>
          <a:xfrm>
            <a:off x="2109875" y="3766138"/>
            <a:ext cx="1577700" cy="4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21"/>
          <p:cNvCxnSpPr/>
          <p:nvPr/>
        </p:nvCxnSpPr>
        <p:spPr>
          <a:xfrm flipH="1" rot="10800000">
            <a:off x="2412500" y="1154425"/>
            <a:ext cx="254700" cy="2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p21"/>
          <p:cNvCxnSpPr/>
          <p:nvPr/>
        </p:nvCxnSpPr>
        <p:spPr>
          <a:xfrm rot="10800000">
            <a:off x="2292925" y="2245400"/>
            <a:ext cx="3027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21"/>
          <p:cNvCxnSpPr/>
          <p:nvPr/>
        </p:nvCxnSpPr>
        <p:spPr>
          <a:xfrm>
            <a:off x="3413425" y="947191"/>
            <a:ext cx="12678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21"/>
          <p:cNvCxnSpPr/>
          <p:nvPr/>
        </p:nvCxnSpPr>
        <p:spPr>
          <a:xfrm>
            <a:off x="3455550" y="3129100"/>
            <a:ext cx="2154300" cy="1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21"/>
          <p:cNvCxnSpPr/>
          <p:nvPr/>
        </p:nvCxnSpPr>
        <p:spPr>
          <a:xfrm>
            <a:off x="979325" y="1767575"/>
            <a:ext cx="501600" cy="13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21"/>
          <p:cNvCxnSpPr/>
          <p:nvPr/>
        </p:nvCxnSpPr>
        <p:spPr>
          <a:xfrm>
            <a:off x="891750" y="3304250"/>
            <a:ext cx="374100" cy="1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21"/>
          <p:cNvCxnSpPr>
            <a:endCxn id="243" idx="3"/>
          </p:cNvCxnSpPr>
          <p:nvPr/>
        </p:nvCxnSpPr>
        <p:spPr>
          <a:xfrm flipH="1" rot="10800000">
            <a:off x="6218653" y="1325484"/>
            <a:ext cx="435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21"/>
          <p:cNvCxnSpPr/>
          <p:nvPr/>
        </p:nvCxnSpPr>
        <p:spPr>
          <a:xfrm rot="10800000">
            <a:off x="3216650" y="1297925"/>
            <a:ext cx="175200" cy="2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21"/>
          <p:cNvCxnSpPr/>
          <p:nvPr/>
        </p:nvCxnSpPr>
        <p:spPr>
          <a:xfrm>
            <a:off x="2500100" y="1910900"/>
            <a:ext cx="684600" cy="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21"/>
          <p:cNvCxnSpPr/>
          <p:nvPr/>
        </p:nvCxnSpPr>
        <p:spPr>
          <a:xfrm>
            <a:off x="5247000" y="1536675"/>
            <a:ext cx="676800" cy="6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21"/>
          <p:cNvCxnSpPr/>
          <p:nvPr/>
        </p:nvCxnSpPr>
        <p:spPr>
          <a:xfrm>
            <a:off x="6502463" y="2165163"/>
            <a:ext cx="782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21"/>
          <p:cNvCxnSpPr/>
          <p:nvPr/>
        </p:nvCxnSpPr>
        <p:spPr>
          <a:xfrm>
            <a:off x="6393600" y="2429300"/>
            <a:ext cx="30780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21"/>
          <p:cNvCxnSpPr/>
          <p:nvPr/>
        </p:nvCxnSpPr>
        <p:spPr>
          <a:xfrm flipH="1" rot="10800000">
            <a:off x="7086250" y="2444375"/>
            <a:ext cx="2865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21"/>
          <p:cNvCxnSpPr/>
          <p:nvPr/>
        </p:nvCxnSpPr>
        <p:spPr>
          <a:xfrm flipH="1" rot="10800000">
            <a:off x="6320225" y="2890300"/>
            <a:ext cx="351900" cy="2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21"/>
          <p:cNvCxnSpPr>
            <a:endCxn id="245" idx="2"/>
          </p:cNvCxnSpPr>
          <p:nvPr/>
        </p:nvCxnSpPr>
        <p:spPr>
          <a:xfrm rot="10800000">
            <a:off x="7589000" y="2609625"/>
            <a:ext cx="94200" cy="4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21"/>
          <p:cNvSpPr txBox="1"/>
          <p:nvPr/>
        </p:nvSpPr>
        <p:spPr>
          <a:xfrm>
            <a:off x="3540000" y="4825400"/>
            <a:ext cx="1985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АДМИНИСТРАЦИЯ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21"/>
          <p:cNvCxnSpPr/>
          <p:nvPr/>
        </p:nvCxnSpPr>
        <p:spPr>
          <a:xfrm flipH="1" rot="10800000">
            <a:off x="5336075" y="3634875"/>
            <a:ext cx="1950000" cy="834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79" name="Google Shape;279;p21"/>
          <p:cNvCxnSpPr/>
          <p:nvPr/>
        </p:nvCxnSpPr>
        <p:spPr>
          <a:xfrm flipH="1" rot="10800000">
            <a:off x="4418788" y="1861575"/>
            <a:ext cx="387600" cy="1633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80" name="Google Shape;280;p21"/>
          <p:cNvCxnSpPr/>
          <p:nvPr/>
        </p:nvCxnSpPr>
        <p:spPr>
          <a:xfrm flipH="1" rot="10800000">
            <a:off x="4854225" y="3388475"/>
            <a:ext cx="880200" cy="583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81" name="Google Shape;281;p21"/>
          <p:cNvCxnSpPr/>
          <p:nvPr/>
        </p:nvCxnSpPr>
        <p:spPr>
          <a:xfrm>
            <a:off x="3153875" y="3518775"/>
            <a:ext cx="608100" cy="386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82" name="Google Shape;282;p21"/>
          <p:cNvCxnSpPr/>
          <p:nvPr/>
        </p:nvCxnSpPr>
        <p:spPr>
          <a:xfrm flipH="1" rot="10800000">
            <a:off x="2044413" y="3344888"/>
            <a:ext cx="562200" cy="252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83" name="Google Shape;283;p21"/>
          <p:cNvCxnSpPr/>
          <p:nvPr/>
        </p:nvCxnSpPr>
        <p:spPr>
          <a:xfrm flipH="1" rot="10800000">
            <a:off x="3349800" y="1511788"/>
            <a:ext cx="1298400" cy="1237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84" name="Google Shape;284;p21"/>
          <p:cNvCxnSpPr/>
          <p:nvPr/>
        </p:nvCxnSpPr>
        <p:spPr>
          <a:xfrm flipH="1" rot="10800000">
            <a:off x="7191763" y="1103525"/>
            <a:ext cx="792900" cy="282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85" name="Google Shape;285;p21"/>
          <p:cNvCxnSpPr/>
          <p:nvPr/>
        </p:nvCxnSpPr>
        <p:spPr>
          <a:xfrm rot="10800000">
            <a:off x="5934288" y="1920100"/>
            <a:ext cx="30600" cy="660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86" name="Google Shape;286;p21"/>
          <p:cNvCxnSpPr/>
          <p:nvPr/>
        </p:nvCxnSpPr>
        <p:spPr>
          <a:xfrm flipH="1" rot="10800000">
            <a:off x="1133713" y="721263"/>
            <a:ext cx="1272900" cy="159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742b5722_0_83"/>
          <p:cNvSpPr txBox="1"/>
          <p:nvPr>
            <p:ph idx="1" type="subTitle"/>
          </p:nvPr>
        </p:nvSpPr>
        <p:spPr>
          <a:xfrm>
            <a:off x="378450" y="651489"/>
            <a:ext cx="8520300" cy="3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1800"/>
              <a:t>Необходимые ресурсы: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/>
              <a:t>Трудозатраты: +/- 1000-1500 ч/час. функционала без VR/AR и блокчейн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/>
              <a:t>Информационная/ Юридическая /</a:t>
            </a:r>
            <a:r>
              <a:rPr lang="en-US" sz="1800"/>
              <a:t>Финансовая /</a:t>
            </a:r>
            <a:r>
              <a:rPr lang="en-US" sz="1800"/>
              <a:t>Административная поддержка от Администрации города Гатчина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/>
              <a:t>Определить функционал для MVP (пилот)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8742b5722_0_24"/>
          <p:cNvSpPr txBox="1"/>
          <p:nvPr>
            <p:ph type="ctrTitle"/>
          </p:nvPr>
        </p:nvSpPr>
        <p:spPr>
          <a:xfrm>
            <a:off x="311700" y="736000"/>
            <a:ext cx="85206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благодарим за внимание!</a:t>
            </a:r>
            <a:endParaRPr/>
          </a:p>
        </p:txBody>
      </p:sp>
      <p:sp>
        <p:nvSpPr>
          <p:cNvPr id="297" name="Google Shape;297;g58742b5722_0_24"/>
          <p:cNvSpPr txBox="1"/>
          <p:nvPr>
            <p:ph idx="1" type="subTitle"/>
          </p:nvPr>
        </p:nvSpPr>
        <p:spPr>
          <a:xfrm>
            <a:off x="4779000" y="3033725"/>
            <a:ext cx="4053300" cy="17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 Regular"/>
                <a:ea typeface="Comfortaa Regular"/>
                <a:cs typeface="Comfortaa Regular"/>
                <a:sym typeface="Comfortaa Regular"/>
              </a:rPr>
              <a:t>Экзо.Панда</a:t>
            </a:r>
            <a:br>
              <a:rPr lang="en-US" sz="2400">
                <a:latin typeface="Comfortaa Regular"/>
                <a:ea typeface="Comfortaa Regular"/>
                <a:cs typeface="Comfortaa Regular"/>
                <a:sym typeface="Comfortaa Regular"/>
              </a:rPr>
            </a:br>
            <a:r>
              <a:rPr lang="en-US" sz="2400">
                <a:latin typeface="Comfortaa Regular"/>
                <a:ea typeface="Comfortaa Regular"/>
                <a:cs typeface="Comfortaa Regular"/>
                <a:sym typeface="Comfortaa Regular"/>
              </a:rPr>
              <a:t>Иван Журавлев</a:t>
            </a:r>
            <a:br>
              <a:rPr lang="en-US" sz="2400">
                <a:latin typeface="Comfortaa Regular"/>
                <a:ea typeface="Comfortaa Regular"/>
                <a:cs typeface="Comfortaa Regular"/>
                <a:sym typeface="Comfortaa Regular"/>
              </a:rPr>
            </a:br>
            <a:r>
              <a:rPr lang="en-US" sz="2400">
                <a:latin typeface="Comfortaa Regular"/>
                <a:ea typeface="Comfortaa Regular"/>
                <a:cs typeface="Comfortaa Regular"/>
                <a:sym typeface="Comfortaa Regular"/>
              </a:rPr>
              <a:t>Вячеслав Масленников</a:t>
            </a:r>
            <a:br>
              <a:rPr lang="en-US" sz="2400">
                <a:latin typeface="Comfortaa Regular"/>
                <a:ea typeface="Comfortaa Regular"/>
                <a:cs typeface="Comfortaa Regular"/>
                <a:sym typeface="Comfortaa Regular"/>
              </a:rPr>
            </a:br>
            <a:r>
              <a:rPr lang="en-US" sz="2400">
                <a:latin typeface="Comfortaa Regular"/>
                <a:ea typeface="Comfortaa Regular"/>
                <a:cs typeface="Comfortaa Regular"/>
                <a:sym typeface="Comfortaa Regular"/>
              </a:rPr>
              <a:t>Александра Землянова</a:t>
            </a:r>
            <a:endParaRPr sz="24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98" name="Google Shape;298;g58742b5722_0_24"/>
          <p:cNvSpPr txBox="1"/>
          <p:nvPr/>
        </p:nvSpPr>
        <p:spPr>
          <a:xfrm>
            <a:off x="2250300" y="2972300"/>
            <a:ext cx="25287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Команда: </a:t>
            </a:r>
            <a:endParaRPr u="sng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653653" y="881168"/>
            <a:ext cx="480350" cy="88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3550" y="3256475"/>
            <a:ext cx="594107" cy="8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8825" y="1720993"/>
            <a:ext cx="480350" cy="88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7500" y="497193"/>
            <a:ext cx="480350" cy="88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1400" y="2281000"/>
            <a:ext cx="384850" cy="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0475" y="947209"/>
            <a:ext cx="418275" cy="7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738400" y="2685825"/>
            <a:ext cx="480351" cy="8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9225" y="549787"/>
            <a:ext cx="727575" cy="1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4650" y="564182"/>
            <a:ext cx="773412" cy="115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00" y="696088"/>
            <a:ext cx="685225" cy="102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7575" y="3515775"/>
            <a:ext cx="1455925" cy="14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53975" y="1809338"/>
            <a:ext cx="384838" cy="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375" y="2609641"/>
            <a:ext cx="594100" cy="88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025" y="1128000"/>
            <a:ext cx="727575" cy="1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569227" y="2647950"/>
            <a:ext cx="727573" cy="10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373000" y="1309619"/>
            <a:ext cx="594100" cy="88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775" y="3030575"/>
            <a:ext cx="384850" cy="71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2"/>
          <p:cNvCxnSpPr>
            <a:endCxn id="73" idx="1"/>
          </p:cNvCxnSpPr>
          <p:nvPr/>
        </p:nvCxnSpPr>
        <p:spPr>
          <a:xfrm>
            <a:off x="1133725" y="1345725"/>
            <a:ext cx="591300" cy="3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2"/>
          <p:cNvCxnSpPr>
            <a:endCxn id="70" idx="1"/>
          </p:cNvCxnSpPr>
          <p:nvPr/>
        </p:nvCxnSpPr>
        <p:spPr>
          <a:xfrm>
            <a:off x="2109875" y="3766138"/>
            <a:ext cx="1577700" cy="4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2"/>
          <p:cNvCxnSpPr/>
          <p:nvPr/>
        </p:nvCxnSpPr>
        <p:spPr>
          <a:xfrm flipH="1" rot="10800000">
            <a:off x="2412500" y="1154425"/>
            <a:ext cx="254700" cy="2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2"/>
          <p:cNvCxnSpPr/>
          <p:nvPr/>
        </p:nvCxnSpPr>
        <p:spPr>
          <a:xfrm rot="10800000">
            <a:off x="2292925" y="2245400"/>
            <a:ext cx="3027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" name="Google Shape;81;p2"/>
          <p:cNvCxnSpPr/>
          <p:nvPr/>
        </p:nvCxnSpPr>
        <p:spPr>
          <a:xfrm>
            <a:off x="3413425" y="947191"/>
            <a:ext cx="12678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2"/>
          <p:cNvCxnSpPr/>
          <p:nvPr/>
        </p:nvCxnSpPr>
        <p:spPr>
          <a:xfrm>
            <a:off x="3455550" y="3129100"/>
            <a:ext cx="2154300" cy="1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2"/>
          <p:cNvCxnSpPr/>
          <p:nvPr/>
        </p:nvCxnSpPr>
        <p:spPr>
          <a:xfrm>
            <a:off x="979325" y="1767575"/>
            <a:ext cx="501600" cy="13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2"/>
          <p:cNvCxnSpPr/>
          <p:nvPr/>
        </p:nvCxnSpPr>
        <p:spPr>
          <a:xfrm>
            <a:off x="891750" y="3304250"/>
            <a:ext cx="374100" cy="1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2"/>
          <p:cNvCxnSpPr>
            <a:endCxn id="60" idx="3"/>
          </p:cNvCxnSpPr>
          <p:nvPr/>
        </p:nvCxnSpPr>
        <p:spPr>
          <a:xfrm flipH="1" rot="10800000">
            <a:off x="6218653" y="1325484"/>
            <a:ext cx="435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2"/>
          <p:cNvCxnSpPr/>
          <p:nvPr/>
        </p:nvCxnSpPr>
        <p:spPr>
          <a:xfrm rot="10800000">
            <a:off x="3216650" y="1297925"/>
            <a:ext cx="175200" cy="2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2"/>
          <p:cNvCxnSpPr/>
          <p:nvPr/>
        </p:nvCxnSpPr>
        <p:spPr>
          <a:xfrm>
            <a:off x="2500100" y="1910900"/>
            <a:ext cx="684600" cy="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2"/>
          <p:cNvCxnSpPr/>
          <p:nvPr/>
        </p:nvCxnSpPr>
        <p:spPr>
          <a:xfrm>
            <a:off x="5247000" y="1536675"/>
            <a:ext cx="676800" cy="6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2"/>
          <p:cNvCxnSpPr/>
          <p:nvPr/>
        </p:nvCxnSpPr>
        <p:spPr>
          <a:xfrm>
            <a:off x="6502463" y="2165163"/>
            <a:ext cx="782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2"/>
          <p:cNvCxnSpPr/>
          <p:nvPr/>
        </p:nvCxnSpPr>
        <p:spPr>
          <a:xfrm>
            <a:off x="6393600" y="2429300"/>
            <a:ext cx="30780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2"/>
          <p:cNvCxnSpPr/>
          <p:nvPr/>
        </p:nvCxnSpPr>
        <p:spPr>
          <a:xfrm flipH="1" rot="10800000">
            <a:off x="7086250" y="2444375"/>
            <a:ext cx="2865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2"/>
          <p:cNvCxnSpPr/>
          <p:nvPr/>
        </p:nvCxnSpPr>
        <p:spPr>
          <a:xfrm flipH="1" rot="10800000">
            <a:off x="6320225" y="2890300"/>
            <a:ext cx="351900" cy="2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2"/>
          <p:cNvCxnSpPr>
            <a:endCxn id="62" idx="2"/>
          </p:cNvCxnSpPr>
          <p:nvPr/>
        </p:nvCxnSpPr>
        <p:spPr>
          <a:xfrm rot="10800000">
            <a:off x="7589000" y="2609625"/>
            <a:ext cx="94200" cy="4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2"/>
          <p:cNvSpPr txBox="1"/>
          <p:nvPr/>
        </p:nvSpPr>
        <p:spPr>
          <a:xfrm>
            <a:off x="3540000" y="4825400"/>
            <a:ext cx="1985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АДМИНИСТРАЦИЯ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4445" y="2540"/>
            <a:ext cx="913574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Проблематика: где мы сейчас?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5412740" y="3766185"/>
            <a:ext cx="345503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Мы не знаем, кто такие подростки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85090" y="4144645"/>
            <a:ext cx="3806190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Низкое качество коммуникации между Администрацией и горожанами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667000" y="2299335"/>
            <a:ext cx="380619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Все хотят комфортный город</a:t>
            </a:r>
            <a:endParaRPr b="1" i="0" sz="16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 flipH="1">
            <a:off x="954750" y="1302500"/>
            <a:ext cx="3752100" cy="2235000"/>
          </a:xfrm>
          <a:prstGeom prst="cloudCallout">
            <a:avLst>
              <a:gd fmla="val -92249" name="adj1"/>
              <a:gd fmla="val 2652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175" y="1552113"/>
            <a:ext cx="1616375" cy="23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9825" y="1684700"/>
            <a:ext cx="1379575" cy="22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/>
          <p:nvPr/>
        </p:nvSpPr>
        <p:spPr>
          <a:xfrm>
            <a:off x="2410950" y="214625"/>
            <a:ext cx="43221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администрация видит жителей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5873600" y="1302500"/>
            <a:ext cx="17970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жалобы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 flipH="1">
            <a:off x="5106300" y="1191125"/>
            <a:ext cx="3167700" cy="2232300"/>
          </a:xfrm>
          <a:prstGeom prst="cloudCallout">
            <a:avLst>
              <a:gd fmla="val 140818" name="adj1"/>
              <a:gd fmla="val -1624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09700" y="1151475"/>
            <a:ext cx="175260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3350" y="1238238"/>
            <a:ext cx="21336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9"/>
          <p:cNvSpPr txBox="1"/>
          <p:nvPr/>
        </p:nvSpPr>
        <p:spPr>
          <a:xfrm>
            <a:off x="2288100" y="259025"/>
            <a:ext cx="45678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...и как жители видят администрацию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 txBox="1"/>
          <p:nvPr/>
        </p:nvSpPr>
        <p:spPr>
          <a:xfrm>
            <a:off x="2057400" y="1032975"/>
            <a:ext cx="1857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спрашивают моего мнения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858475" y="3729950"/>
            <a:ext cx="18945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*пассивная позиция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2976750" y="2471850"/>
            <a:ext cx="16338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плохо работают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2442150" y="3060925"/>
            <a:ext cx="2242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все и без меня решили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170375" y="1314450"/>
            <a:ext cx="18764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8375" y="1228725"/>
            <a:ext cx="16192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 txBox="1"/>
          <p:nvPr/>
        </p:nvSpPr>
        <p:spPr>
          <a:xfrm>
            <a:off x="321475" y="207225"/>
            <a:ext cx="8526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итоге: взаимное недоверие и</a:t>
            </a:r>
            <a:r>
              <a:rPr lang="en-US" sz="2400"/>
              <a:t> отсутствие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коммуникаци</a:t>
            </a:r>
            <a:r>
              <a:rPr lang="en-US" sz="2400"/>
              <a:t>и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ПЕРВЫЙ ШАГ К ЛУЧШЕМУ ГОРОДУ - ВЗАИМНАЯ ИНФОРМИРОВАННОСТЬ</a:t>
            </a:r>
            <a:endParaRPr/>
          </a:p>
        </p:txBody>
      </p:sp>
      <p:pic>
        <p:nvPicPr>
          <p:cNvPr id="132" name="Google Shape;1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196800" y="1591975"/>
            <a:ext cx="189547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025" y="1856700"/>
            <a:ext cx="177165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2"/>
          <p:cNvSpPr/>
          <p:nvPr/>
        </p:nvSpPr>
        <p:spPr>
          <a:xfrm>
            <a:off x="3092275" y="2642075"/>
            <a:ext cx="1222500" cy="947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/>
          <p:nvPr/>
        </p:nvSpPr>
        <p:spPr>
          <a:xfrm rot="10800000">
            <a:off x="4426150" y="2571750"/>
            <a:ext cx="1222500" cy="947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8742b5722_0_7"/>
          <p:cNvSpPr txBox="1"/>
          <p:nvPr>
            <p:ph idx="4294967295" type="subTitle"/>
          </p:nvPr>
        </p:nvSpPr>
        <p:spPr>
          <a:xfrm>
            <a:off x="311700" y="1568090"/>
            <a:ext cx="8520600" cy="2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1800"/>
              <a:t>Предлагаем инструмент для решения проблем: </a:t>
            </a:r>
            <a:br>
              <a:rPr b="1" lang="en-US" sz="1800"/>
            </a:b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200"/>
              <a:t>социально-значимый проект </a:t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600"/>
              <a:t>цифровая платформа ПИК</a:t>
            </a:r>
            <a:endParaRPr b="1" sz="2200"/>
          </a:p>
        </p:txBody>
      </p:sp>
      <p:sp>
        <p:nvSpPr>
          <p:cNvPr id="141" name="Google Shape;141;g58742b5722_0_7"/>
          <p:cNvSpPr txBox="1"/>
          <p:nvPr/>
        </p:nvSpPr>
        <p:spPr>
          <a:xfrm>
            <a:off x="2901900" y="3586925"/>
            <a:ext cx="31341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о</a:t>
            </a:r>
            <a:r>
              <a:rPr lang="en-US" sz="18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бщаться между собой</a:t>
            </a:r>
            <a:endParaRPr sz="18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g58742b5722_0_7"/>
          <p:cNvSpPr txBox="1"/>
          <p:nvPr/>
        </p:nvSpPr>
        <p:spPr>
          <a:xfrm>
            <a:off x="381225" y="4108325"/>
            <a:ext cx="2901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общаться с администрацией</a:t>
            </a:r>
            <a:r>
              <a:rPr lang="en-US" sz="18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8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g58742b5722_0_7"/>
          <p:cNvSpPr txBox="1"/>
          <p:nvPr/>
        </p:nvSpPr>
        <p:spPr>
          <a:xfrm>
            <a:off x="521300" y="4108325"/>
            <a:ext cx="29019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58742b5722_0_7"/>
          <p:cNvSpPr txBox="1"/>
          <p:nvPr/>
        </p:nvSpPr>
        <p:spPr>
          <a:xfrm>
            <a:off x="3109350" y="573000"/>
            <a:ext cx="32148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создание событий с любой стороны</a:t>
            </a:r>
            <a:endParaRPr sz="18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5" name="Google Shape;145;g58742b5722_0_7"/>
          <p:cNvSpPr txBox="1"/>
          <p:nvPr/>
        </p:nvSpPr>
        <p:spPr>
          <a:xfrm>
            <a:off x="311700" y="258650"/>
            <a:ext cx="32148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односторонние информирование от администрации</a:t>
            </a:r>
            <a:endParaRPr sz="18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g58742b5722_0_7"/>
          <p:cNvSpPr txBox="1"/>
          <p:nvPr/>
        </p:nvSpPr>
        <p:spPr>
          <a:xfrm>
            <a:off x="6255600" y="159250"/>
            <a:ext cx="273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активное участие в событиях</a:t>
            </a:r>
            <a:endParaRPr sz="18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7" name="Google Shape;147;g58742b5722_0_7"/>
          <p:cNvSpPr txBox="1"/>
          <p:nvPr/>
        </p:nvSpPr>
        <p:spPr>
          <a:xfrm>
            <a:off x="5780700" y="4001675"/>
            <a:ext cx="32148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оценка событий по объективным критериям</a:t>
            </a:r>
            <a:endParaRPr sz="18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354300" y="434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Целевая аудитория приложения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70225" y="3667625"/>
            <a:ext cx="8860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-US"/>
              <a:t>    1. “Юность” </a:t>
            </a:r>
            <a:r>
              <a:rPr lang="en-US"/>
              <a:t>                      </a:t>
            </a:r>
            <a:r>
              <a:rPr b="1" lang="en-US"/>
              <a:t>2. “Молодость” </a:t>
            </a:r>
            <a:r>
              <a:rPr lang="en-US"/>
              <a:t>            </a:t>
            </a:r>
            <a:r>
              <a:rPr b="1" lang="en-US"/>
              <a:t>3. Администрация города</a:t>
            </a:r>
            <a:br>
              <a:rPr lang="en-US"/>
            </a:br>
            <a:r>
              <a:rPr lang="en-US"/>
              <a:t>      14-20 лет                                  21-30 лет 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4951075" y="4762950"/>
            <a:ext cx="41811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*Согласно опросу Wifi в парке хотят 46% респондентов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251625" y="1136600"/>
            <a:ext cx="8623200" cy="5328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Жители Гатчины</a:t>
            </a: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Пользователи Вк*              </a:t>
            </a:r>
            <a:r>
              <a:rPr b="0" i="0" lang="en-US" sz="18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Владельцы смартфонов</a:t>
            </a:r>
            <a:endParaRPr b="0" i="0" sz="18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450" y="2257925"/>
            <a:ext cx="762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7425" y="2000738"/>
            <a:ext cx="11144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5875" y="1940550"/>
            <a:ext cx="1455925" cy="14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1099175" y="4535550"/>
            <a:ext cx="2812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а также все остальные</a:t>
            </a:r>
            <a:endParaRPr b="1" i="0" sz="1800" u="none" cap="none" strike="noStrike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58742b5722_0_138" title="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700" y="6542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58742b5722_0_138"/>
          <p:cNvSpPr txBox="1"/>
          <p:nvPr/>
        </p:nvSpPr>
        <p:spPr>
          <a:xfrm>
            <a:off x="143375" y="125450"/>
            <a:ext cx="4516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Видео 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1018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7E1DFF"/>
      </a:accent6>
      <a:hlink>
        <a:srgbClr val="C920B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2019-05-26T10:03:21Z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